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4"/>
  </p:notesMasterIdLst>
  <p:sldIdLst>
    <p:sldId id="256" r:id="rId2"/>
    <p:sldId id="260" r:id="rId3"/>
    <p:sldId id="263" r:id="rId4"/>
    <p:sldId id="262" r:id="rId5"/>
    <p:sldId id="257" r:id="rId6"/>
    <p:sldId id="264" r:id="rId7"/>
    <p:sldId id="266" r:id="rId8"/>
    <p:sldId id="259" r:id="rId9"/>
    <p:sldId id="265" r:id="rId10"/>
    <p:sldId id="258" r:id="rId11"/>
    <p:sldId id="267" r:id="rId12"/>
    <p:sldId id="261"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rdEr326+MXLS5H/DbsBRPg==" hashData="1Vk0HbKX9HvT9J27j1gPmQ4iDxk="/>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50" d="100"/>
          <a:sy n="150" d="100"/>
        </p:scale>
        <p:origin x="-80" y="6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18E357-0E87-C945-BCB4-7B998F8246C9}" type="datetimeFigureOut">
              <a:rPr lang="en-US" smtClean="0"/>
              <a:t>2/5/15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1D6F27-B10B-7442-891C-50E7891F2610}" type="slidenum">
              <a:rPr lang="en-US" smtClean="0"/>
              <a:t>‹#›</a:t>
            </a:fld>
            <a:endParaRPr lang="en-US"/>
          </a:p>
        </p:txBody>
      </p:sp>
    </p:spTree>
    <p:extLst>
      <p:ext uri="{BB962C8B-B14F-4D97-AF65-F5344CB8AC3E}">
        <p14:creationId xmlns:p14="http://schemas.microsoft.com/office/powerpoint/2010/main" val="85827758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1D6F27-B10B-7442-891C-50E7891F2610}" type="slidenum">
              <a:rPr lang="en-US" smtClean="0"/>
              <a:t>4</a:t>
            </a:fld>
            <a:endParaRPr lang="en-US"/>
          </a:p>
        </p:txBody>
      </p:sp>
    </p:spTree>
    <p:extLst>
      <p:ext uri="{BB962C8B-B14F-4D97-AF65-F5344CB8AC3E}">
        <p14:creationId xmlns:p14="http://schemas.microsoft.com/office/powerpoint/2010/main" val="1172853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9BC0BD21-67DB-3F41-984F-72AEF86815C8}" type="datetimeFigureOut">
              <a:rPr lang="en-US" smtClean="0"/>
              <a:t>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4672F-05EE-3A40-9F30-19E0CA4E267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BC0BD21-67DB-3F41-984F-72AEF86815C8}" type="datetimeFigureOut">
              <a:rPr lang="en-US" smtClean="0"/>
              <a:t>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4672F-05EE-3A40-9F30-19E0CA4E267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9BC0BD21-67DB-3F41-984F-72AEF86815C8}" type="datetimeFigureOut">
              <a:rPr lang="en-US" smtClean="0"/>
              <a:t>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4672F-05EE-3A40-9F30-19E0CA4E267F}"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C0BD21-67DB-3F41-984F-72AEF86815C8}" type="datetimeFigureOut">
              <a:rPr lang="en-US" smtClean="0"/>
              <a:t>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4672F-05EE-3A40-9F30-19E0CA4E267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9BC0BD21-67DB-3F41-984F-72AEF86815C8}" type="datetimeFigureOut">
              <a:rPr lang="en-US" smtClean="0"/>
              <a:t>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E4672F-05EE-3A40-9F30-19E0CA4E267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9BC0BD21-67DB-3F41-984F-72AEF86815C8}" type="datetimeFigureOut">
              <a:rPr lang="en-US" smtClean="0"/>
              <a:t>2/5/15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E4672F-05EE-3A40-9F30-19E0CA4E267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9BC0BD21-67DB-3F41-984F-72AEF86815C8}" type="datetimeFigureOut">
              <a:rPr lang="en-US" smtClean="0"/>
              <a:t>2/5/15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E4672F-05EE-3A40-9F30-19E0CA4E267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C0BD21-67DB-3F41-984F-72AEF86815C8}" type="datetimeFigureOut">
              <a:rPr lang="en-US" smtClean="0"/>
              <a:t>2/5/15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E4672F-05EE-3A40-9F30-19E0CA4E267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0BD21-67DB-3F41-984F-72AEF86815C8}" type="datetimeFigureOut">
              <a:rPr lang="en-US" smtClean="0"/>
              <a:t>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E4672F-05EE-3A40-9F30-19E0CA4E267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0BD21-67DB-3F41-984F-72AEF86815C8}" type="datetimeFigureOut">
              <a:rPr lang="en-US" smtClean="0"/>
              <a:t>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E4672F-05EE-3A40-9F30-19E0CA4E267F}"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BC0BD21-67DB-3F41-984F-72AEF86815C8}" type="datetimeFigureOut">
              <a:rPr lang="en-US" smtClean="0"/>
              <a:t>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4672F-05EE-3A40-9F30-19E0CA4E267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BC0BD21-67DB-3F41-984F-72AEF86815C8}" type="datetimeFigureOut">
              <a:rPr lang="en-US" smtClean="0"/>
              <a:t>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4672F-05EE-3A40-9F30-19E0CA4E267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9BC0BD21-67DB-3F41-984F-72AEF86815C8}" type="datetimeFigureOut">
              <a:rPr lang="en-US" smtClean="0"/>
              <a:t>2/5/15</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55E4672F-05EE-3A40-9F30-19E0CA4E267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normAutofit lnSpcReduction="10000"/>
          </a:bodyPr>
          <a:lstStyle/>
          <a:p>
            <a:endParaRPr lang="en-US" dirty="0" smtClean="0">
              <a:solidFill>
                <a:schemeClr val="bg2">
                  <a:lumMod val="50000"/>
                </a:schemeClr>
              </a:solidFill>
            </a:endParaRPr>
          </a:p>
          <a:p>
            <a:r>
              <a:rPr lang="en-US" dirty="0" smtClean="0">
                <a:solidFill>
                  <a:schemeClr val="bg2">
                    <a:lumMod val="50000"/>
                  </a:schemeClr>
                </a:solidFill>
              </a:rPr>
              <a:t>27 May ‘14 </a:t>
            </a:r>
          </a:p>
          <a:p>
            <a:r>
              <a:rPr lang="en-US" dirty="0" smtClean="0">
                <a:solidFill>
                  <a:schemeClr val="bg2">
                    <a:lumMod val="50000"/>
                  </a:schemeClr>
                </a:solidFill>
              </a:rPr>
              <a:t>Walk-thru Notes</a:t>
            </a:r>
            <a:endParaRPr lang="en-US" dirty="0">
              <a:solidFill>
                <a:schemeClr val="bg2">
                  <a:lumMod val="50000"/>
                </a:schemeClr>
              </a:solidFill>
            </a:endParaRPr>
          </a:p>
        </p:txBody>
      </p:sp>
      <p:pic>
        <p:nvPicPr>
          <p:cNvPr id="4" name="Picture 3" descr="Screen Shot 2014-05-28 at 9.04.4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2922" y="1312331"/>
            <a:ext cx="6498158" cy="2136459"/>
          </a:xfrm>
          <a:prstGeom prst="rect">
            <a:avLst/>
          </a:prstGeom>
        </p:spPr>
      </p:pic>
    </p:spTree>
    <p:extLst>
      <p:ext uri="{BB962C8B-B14F-4D97-AF65-F5344CB8AC3E}">
        <p14:creationId xmlns:p14="http://schemas.microsoft.com/office/powerpoint/2010/main" val="3615027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Inventory Control</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Arrived at dock on 1030 ferry with Chef. Loaded 30-35 piece produce order into Suburban and drove to back door of kitchen. No Receiving Protocol observed. </a:t>
            </a:r>
          </a:p>
          <a:p>
            <a:r>
              <a:rPr lang="en-US" dirty="0" err="1" smtClean="0"/>
              <a:t>ie</a:t>
            </a:r>
            <a:r>
              <a:rPr lang="en-US" dirty="0" smtClean="0"/>
              <a:t>. Food Order Sheet was not cross-referenced with Invoice, therefore no way of knowing if everything that was ordered was received or if restaurant was shorted product</a:t>
            </a:r>
          </a:p>
          <a:p>
            <a:r>
              <a:rPr lang="en-US" dirty="0" smtClean="0"/>
              <a:t>All produce, spices, supplies, etc. were piled inside back door, where it is assumed staff put away at a later time, however many items still in place 30 minutes after arrival, when I walked out the door after initial kitchen/ pool area walk-thru</a:t>
            </a:r>
          </a:p>
          <a:p>
            <a:r>
              <a:rPr lang="en-US" dirty="0" smtClean="0"/>
              <a:t>VERY concerned with integrity of product (spoilage, waste, theft, etc.)</a:t>
            </a:r>
          </a:p>
          <a:p>
            <a:r>
              <a:rPr lang="en-US" dirty="0" smtClean="0"/>
              <a:t>Later in visit asked line cook how new menu item of Cowgirl </a:t>
            </a:r>
            <a:r>
              <a:rPr lang="en-US" dirty="0" err="1" smtClean="0"/>
              <a:t>Ribeye</a:t>
            </a:r>
            <a:r>
              <a:rPr lang="en-US" dirty="0" smtClean="0"/>
              <a:t> was selling and he casually mentioned that just last week case of 10 arrived, but 4 were missing from the box in walk-in so “Someone likes them!”</a:t>
            </a:r>
          </a:p>
          <a:p>
            <a:endParaRPr lang="en-US" dirty="0"/>
          </a:p>
        </p:txBody>
      </p:sp>
    </p:spTree>
    <p:extLst>
      <p:ext uri="{BB962C8B-B14F-4D97-AF65-F5344CB8AC3E}">
        <p14:creationId xmlns:p14="http://schemas.microsoft.com/office/powerpoint/2010/main" val="2299720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Suggest Kitchen Order Guide</a:t>
            </a:r>
            <a:endParaRPr lang="en-US" sz="2800" dirty="0"/>
          </a:p>
        </p:txBody>
      </p:sp>
      <p:pic>
        <p:nvPicPr>
          <p:cNvPr id="4" name="Content Placeholder 3" descr="kitchen order guide.png"/>
          <p:cNvPicPr>
            <a:picLocks noGrp="1" noChangeAspect="1"/>
          </p:cNvPicPr>
          <p:nvPr>
            <p:ph idx="1"/>
          </p:nvPr>
        </p:nvPicPr>
        <p:blipFill>
          <a:blip r:embed="rId2">
            <a:extLst>
              <a:ext uri="{28A0092B-C50C-407E-A947-70E740481C1C}">
                <a14:useLocalDpi xmlns:a14="http://schemas.microsoft.com/office/drawing/2010/main" val="0"/>
              </a:ext>
            </a:extLst>
          </a:blip>
          <a:srcRect l="-29752" r="-29752"/>
          <a:stretch>
            <a:fillRect/>
          </a:stretch>
        </p:blipFill>
        <p:spPr>
          <a:xfrm>
            <a:off x="-873124" y="1837267"/>
            <a:ext cx="6613524" cy="4106334"/>
          </a:xfrm>
        </p:spPr>
      </p:pic>
      <p:sp>
        <p:nvSpPr>
          <p:cNvPr id="6" name="TextBox 5"/>
          <p:cNvSpPr txBox="1"/>
          <p:nvPr/>
        </p:nvSpPr>
        <p:spPr>
          <a:xfrm>
            <a:off x="5113867" y="1837267"/>
            <a:ext cx="3477684" cy="4293483"/>
          </a:xfrm>
          <a:prstGeom prst="rect">
            <a:avLst/>
          </a:prstGeom>
          <a:noFill/>
        </p:spPr>
        <p:txBody>
          <a:bodyPr wrap="square" rtlCol="0">
            <a:spAutoFit/>
          </a:bodyPr>
          <a:lstStyle/>
          <a:p>
            <a:r>
              <a:rPr lang="en-US" sz="1700" dirty="0" smtClean="0"/>
              <a:t>No inventory receiving protocol was observed. Very important that person placing the order make accurate order and leave on clipboard for person receiving order to cross-check deliverables.</a:t>
            </a:r>
          </a:p>
          <a:p>
            <a:endParaRPr lang="en-US" sz="1700" dirty="0"/>
          </a:p>
          <a:p>
            <a:r>
              <a:rPr lang="en-US" sz="1700" dirty="0" smtClean="0"/>
              <a:t>Employee theft, waste and variance is not being managed. </a:t>
            </a:r>
          </a:p>
          <a:p>
            <a:endParaRPr lang="en-US" sz="1700" dirty="0"/>
          </a:p>
          <a:p>
            <a:r>
              <a:rPr lang="en-US" sz="1700" dirty="0" smtClean="0"/>
              <a:t>Highly recommend that all purchasing and receiving practices are completely overhauled ASAP.</a:t>
            </a:r>
          </a:p>
          <a:p>
            <a:endParaRPr lang="en-US" dirty="0"/>
          </a:p>
        </p:txBody>
      </p:sp>
    </p:spTree>
    <p:extLst>
      <p:ext uri="{BB962C8B-B14F-4D97-AF65-F5344CB8AC3E}">
        <p14:creationId xmlns:p14="http://schemas.microsoft.com/office/powerpoint/2010/main" val="4132469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Suggest Daily Prep Sheet</a:t>
            </a:r>
            <a:endParaRPr lang="en-US" sz="3200" dirty="0"/>
          </a:p>
        </p:txBody>
      </p:sp>
      <p:pic>
        <p:nvPicPr>
          <p:cNvPr id="4" name="Content Placeholder 3" descr="daily prep sheet.png"/>
          <p:cNvPicPr>
            <a:picLocks noGrp="1" noChangeAspect="1"/>
          </p:cNvPicPr>
          <p:nvPr>
            <p:ph idx="1"/>
          </p:nvPr>
        </p:nvPicPr>
        <p:blipFill rotWithShape="1">
          <a:blip r:embed="rId3">
            <a:extLst>
              <a:ext uri="{28A0092B-C50C-407E-A947-70E740481C1C}">
                <a14:useLocalDpi xmlns:a14="http://schemas.microsoft.com/office/drawing/2010/main" val="0"/>
              </a:ext>
            </a:extLst>
          </a:blip>
          <a:srcRect l="-62816" r="-129197"/>
          <a:stretch/>
        </p:blipFill>
        <p:spPr>
          <a:xfrm>
            <a:off x="-1584325" y="1600200"/>
            <a:ext cx="10175876" cy="4343400"/>
          </a:xfrm>
        </p:spPr>
      </p:pic>
      <p:sp>
        <p:nvSpPr>
          <p:cNvPr id="7" name="TextBox 6"/>
          <p:cNvSpPr txBox="1"/>
          <p:nvPr/>
        </p:nvSpPr>
        <p:spPr>
          <a:xfrm>
            <a:off x="4546599" y="1600200"/>
            <a:ext cx="4044951" cy="4524316"/>
          </a:xfrm>
          <a:prstGeom prst="rect">
            <a:avLst/>
          </a:prstGeom>
          <a:noFill/>
        </p:spPr>
        <p:txBody>
          <a:bodyPr wrap="square" rtlCol="0">
            <a:spAutoFit/>
          </a:bodyPr>
          <a:lstStyle/>
          <a:p>
            <a:r>
              <a:rPr lang="en-US" dirty="0" smtClean="0"/>
              <a:t>Daily Prep Sheet is vital to ensure all BOH teammates are working together to set each other up for success and over-ordering is limited.</a:t>
            </a:r>
          </a:p>
          <a:p>
            <a:endParaRPr lang="en-US" dirty="0"/>
          </a:p>
          <a:p>
            <a:r>
              <a:rPr lang="en-US" dirty="0" smtClean="0"/>
              <a:t>Currently, prep is being written on yellow legal pad.</a:t>
            </a:r>
          </a:p>
          <a:p>
            <a:endParaRPr lang="en-US" dirty="0"/>
          </a:p>
          <a:p>
            <a:r>
              <a:rPr lang="en-US" dirty="0" smtClean="0"/>
              <a:t>Suggest daily menu mix be imputed to ensure: </a:t>
            </a:r>
          </a:p>
          <a:p>
            <a:endParaRPr lang="en-US" dirty="0" smtClean="0"/>
          </a:p>
          <a:p>
            <a:pPr marL="342900" indent="-342900">
              <a:buAutoNum type="arabicParenR"/>
            </a:pPr>
            <a:r>
              <a:rPr lang="en-US" dirty="0" smtClean="0"/>
              <a:t>items that need to be prepped are not missed; and </a:t>
            </a:r>
          </a:p>
          <a:p>
            <a:pPr marL="342900" indent="-342900">
              <a:buAutoNum type="arabicParenR"/>
            </a:pPr>
            <a:r>
              <a:rPr lang="en-US" dirty="0" smtClean="0"/>
              <a:t> allows chef to delegate more menial tasks to hourly staff</a:t>
            </a:r>
            <a:endParaRPr lang="en-US" dirty="0"/>
          </a:p>
        </p:txBody>
      </p:sp>
    </p:spTree>
    <p:extLst>
      <p:ext uri="{BB962C8B-B14F-4D97-AF65-F5344CB8AC3E}">
        <p14:creationId xmlns:p14="http://schemas.microsoft.com/office/powerpoint/2010/main" val="264125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Guest Service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Arrived in dining room for lunch @105 pm. Observed female bartender conversing with two female guests. While she was walking guests through drink menu, the bartender did not raise her head from conversation and acknowledge new guests walking into dining room. </a:t>
            </a:r>
          </a:p>
          <a:p>
            <a:r>
              <a:rPr lang="en-US" dirty="0" smtClean="0"/>
              <a:t>No other FOH staff in view. Guests waited at host stand for 30-45 seconds then wandered thru dining room, taking 4-top table for 3 guests by window overlooking the pool. </a:t>
            </a:r>
          </a:p>
          <a:p>
            <a:r>
              <a:rPr lang="en-US" dirty="0" smtClean="0"/>
              <a:t>Menu’s were not pre-set on tables or readily stacked at host stand. Neither bartender or FOH staff came to table to greet us until 119pm, </a:t>
            </a:r>
            <a:r>
              <a:rPr lang="en-US" u="sng" dirty="0" smtClean="0"/>
              <a:t>14 minutes</a:t>
            </a:r>
            <a:r>
              <a:rPr lang="en-US" dirty="0" smtClean="0"/>
              <a:t> after arrival. </a:t>
            </a:r>
          </a:p>
          <a:p>
            <a:r>
              <a:rPr lang="en-US" dirty="0" smtClean="0"/>
              <a:t>Female bartender approached table without menu’s, did not apologize for tardiness, asked gruffly if we wanted a drink, we said yes, asking to see a menu, she then left our table and brought menu’s to table.</a:t>
            </a:r>
          </a:p>
          <a:p>
            <a:endParaRPr lang="en-US" dirty="0" smtClean="0"/>
          </a:p>
          <a:p>
            <a:pPr marL="0" indent="0">
              <a:buNone/>
            </a:pPr>
            <a:endParaRPr lang="en-US" dirty="0" smtClean="0"/>
          </a:p>
        </p:txBody>
      </p:sp>
    </p:spTree>
    <p:extLst>
      <p:ext uri="{BB962C8B-B14F-4D97-AF65-F5344CB8AC3E}">
        <p14:creationId xmlns:p14="http://schemas.microsoft.com/office/powerpoint/2010/main" val="97891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Employee Job Description / Employee Handbook</a:t>
            </a:r>
            <a:endParaRPr lang="en-US" dirty="0"/>
          </a:p>
        </p:txBody>
      </p:sp>
      <p:pic>
        <p:nvPicPr>
          <p:cNvPr id="6" name="Content Placeholder 5" descr="Hourly Job Descriptions.png"/>
          <p:cNvPicPr>
            <a:picLocks noGrp="1" noChangeAspect="1"/>
          </p:cNvPicPr>
          <p:nvPr>
            <p:ph idx="1"/>
          </p:nvPr>
        </p:nvPicPr>
        <p:blipFill rotWithShape="1">
          <a:blip r:embed="rId2">
            <a:extLst>
              <a:ext uri="{28A0092B-C50C-407E-A947-70E740481C1C}">
                <a14:useLocalDpi xmlns:a14="http://schemas.microsoft.com/office/drawing/2010/main" val="0"/>
              </a:ext>
            </a:extLst>
          </a:blip>
          <a:srcRect r="-140396"/>
          <a:stretch/>
        </p:blipFill>
        <p:spPr>
          <a:xfrm>
            <a:off x="549276" y="1600200"/>
            <a:ext cx="7908836" cy="4271333"/>
          </a:xfrm>
        </p:spPr>
      </p:pic>
      <p:pic>
        <p:nvPicPr>
          <p:cNvPr id="7" name="Picture 6" descr="Employee Handboo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793" y="1600199"/>
            <a:ext cx="3038060" cy="4271333"/>
          </a:xfrm>
          <a:prstGeom prst="rect">
            <a:avLst/>
          </a:prstGeom>
        </p:spPr>
      </p:pic>
    </p:spTree>
    <p:extLst>
      <p:ext uri="{BB962C8B-B14F-4D97-AF65-F5344CB8AC3E}">
        <p14:creationId xmlns:p14="http://schemas.microsoft.com/office/powerpoint/2010/main" val="110085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Employee Ranking with Training Action Plan</a:t>
            </a:r>
            <a:endParaRPr lang="en-US" dirty="0"/>
          </a:p>
        </p:txBody>
      </p:sp>
      <p:pic>
        <p:nvPicPr>
          <p:cNvPr id="4" name="Content Placeholder 3" descr="Employee Ranking w: Action Plan.png"/>
          <p:cNvPicPr>
            <a:picLocks noGrp="1" noChangeAspect="1"/>
          </p:cNvPicPr>
          <p:nvPr>
            <p:ph idx="1"/>
          </p:nvPr>
        </p:nvPicPr>
        <p:blipFill rotWithShape="1">
          <a:blip r:embed="rId2">
            <a:extLst>
              <a:ext uri="{28A0092B-C50C-407E-A947-70E740481C1C}">
                <a14:useLocalDpi xmlns:a14="http://schemas.microsoft.com/office/drawing/2010/main" val="0"/>
              </a:ext>
            </a:extLst>
          </a:blip>
          <a:srcRect/>
          <a:stretch/>
        </p:blipFill>
        <p:spPr>
          <a:xfrm>
            <a:off x="76200" y="1600200"/>
            <a:ext cx="9067800" cy="4343400"/>
          </a:xfrm>
        </p:spPr>
      </p:pic>
    </p:spTree>
    <p:extLst>
      <p:ext uri="{BB962C8B-B14F-4D97-AF65-F5344CB8AC3E}">
        <p14:creationId xmlns:p14="http://schemas.microsoft.com/office/powerpoint/2010/main" val="2763804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 Training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Observed </a:t>
            </a:r>
            <a:r>
              <a:rPr lang="en-US" dirty="0" err="1" smtClean="0"/>
              <a:t>Asst</a:t>
            </a:r>
            <a:r>
              <a:rPr lang="en-US" dirty="0" smtClean="0"/>
              <a:t> Manager Wes working with four new FOH service staff taking tables around pool area. One waitress, working first day; one waitress, one server working second day; being trained by server working about three weeks. </a:t>
            </a:r>
          </a:p>
          <a:p>
            <a:r>
              <a:rPr lang="en-US" dirty="0" smtClean="0"/>
              <a:t>Wes also taking tables, orders, food running to 18 guests outside in pool area.</a:t>
            </a:r>
          </a:p>
          <a:p>
            <a:r>
              <a:rPr lang="en-US" dirty="0" smtClean="0"/>
              <a:t>Bartender took our table and adjacent table, where Salesman Ryan was trying to pitch property to husband and wife considering move to island.</a:t>
            </a:r>
          </a:p>
          <a:p>
            <a:r>
              <a:rPr lang="en-US" dirty="0" smtClean="0"/>
              <a:t>Bartender did not engage table, nor did Chef or </a:t>
            </a:r>
            <a:r>
              <a:rPr lang="en-US" dirty="0" err="1" smtClean="0"/>
              <a:t>Asst</a:t>
            </a:r>
            <a:r>
              <a:rPr lang="en-US" dirty="0" smtClean="0"/>
              <a:t> Manager acknowledge guests. Restaurant seemed severely overstaffed for volume of business observed</a:t>
            </a:r>
            <a:endParaRPr lang="en-US" dirty="0"/>
          </a:p>
        </p:txBody>
      </p:sp>
    </p:spTree>
    <p:extLst>
      <p:ext uri="{BB962C8B-B14F-4D97-AF65-F5344CB8AC3E}">
        <p14:creationId xmlns:p14="http://schemas.microsoft.com/office/powerpoint/2010/main" val="1535916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Review</a:t>
            </a:r>
            <a:endParaRPr lang="en-US" dirty="0"/>
          </a:p>
        </p:txBody>
      </p:sp>
      <p:pic>
        <p:nvPicPr>
          <p:cNvPr id="4" name="Content Placeholder 3" descr="Manager Performance Review.png"/>
          <p:cNvPicPr>
            <a:picLocks noGrp="1" noChangeAspect="1"/>
          </p:cNvPicPr>
          <p:nvPr>
            <p:ph idx="1"/>
          </p:nvPr>
        </p:nvPicPr>
        <p:blipFill>
          <a:blip r:embed="rId2">
            <a:extLst>
              <a:ext uri="{28A0092B-C50C-407E-A947-70E740481C1C}">
                <a14:useLocalDpi xmlns:a14="http://schemas.microsoft.com/office/drawing/2010/main" val="0"/>
              </a:ext>
            </a:extLst>
          </a:blip>
          <a:srcRect l="-69605" r="-69605"/>
          <a:stretch>
            <a:fillRect/>
          </a:stretch>
        </p:blipFill>
        <p:spPr>
          <a:xfrm>
            <a:off x="-1685925" y="1600201"/>
            <a:ext cx="8042276" cy="4343400"/>
          </a:xfrm>
        </p:spPr>
      </p:pic>
      <p:sp>
        <p:nvSpPr>
          <p:cNvPr id="6" name="TextBox 5"/>
          <p:cNvSpPr txBox="1"/>
          <p:nvPr/>
        </p:nvSpPr>
        <p:spPr>
          <a:xfrm>
            <a:off x="4538133" y="1600201"/>
            <a:ext cx="4053418" cy="3970318"/>
          </a:xfrm>
          <a:prstGeom prst="rect">
            <a:avLst/>
          </a:prstGeom>
          <a:noFill/>
        </p:spPr>
        <p:txBody>
          <a:bodyPr wrap="square" rtlCol="0">
            <a:spAutoFit/>
          </a:bodyPr>
          <a:lstStyle/>
          <a:p>
            <a:r>
              <a:rPr lang="en-US" dirty="0" smtClean="0"/>
              <a:t>Set expectations in order to manage the “Don’t Know”, then hold staff and management team accountable with regular review process.</a:t>
            </a:r>
          </a:p>
          <a:p>
            <a:endParaRPr lang="en-US" dirty="0"/>
          </a:p>
          <a:p>
            <a:r>
              <a:rPr lang="en-US" dirty="0" smtClean="0"/>
              <a:t>Believe all staff must start from scratch to learn “Basic’s of Service.”</a:t>
            </a:r>
          </a:p>
          <a:p>
            <a:endParaRPr lang="en-US" dirty="0"/>
          </a:p>
          <a:p>
            <a:r>
              <a:rPr lang="en-US" dirty="0" smtClean="0"/>
              <a:t>Observed horrific guest awareness and non-existent new-hire employee training program.</a:t>
            </a:r>
          </a:p>
          <a:p>
            <a:endParaRPr lang="en-US" dirty="0"/>
          </a:p>
        </p:txBody>
      </p:sp>
    </p:spTree>
    <p:extLst>
      <p:ext uri="{BB962C8B-B14F-4D97-AF65-F5344CB8AC3E}">
        <p14:creationId xmlns:p14="http://schemas.microsoft.com/office/powerpoint/2010/main" val="90449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Salesmanship	</a:t>
            </a:r>
            <a:endParaRPr lang="en-US" dirty="0"/>
          </a:p>
        </p:txBody>
      </p:sp>
      <p:sp>
        <p:nvSpPr>
          <p:cNvPr id="3" name="Content Placeholder 2"/>
          <p:cNvSpPr>
            <a:spLocks noGrp="1"/>
          </p:cNvSpPr>
          <p:nvPr>
            <p:ph idx="1"/>
          </p:nvPr>
        </p:nvSpPr>
        <p:spPr/>
        <p:txBody>
          <a:bodyPr>
            <a:normAutofit/>
          </a:bodyPr>
          <a:lstStyle/>
          <a:p>
            <a:r>
              <a:rPr lang="en-US" dirty="0" smtClean="0"/>
              <a:t>Bartender brought two waters to table. Female companion ordered mimosa, I ordered draft beer. Only after drinks were served was drink menu mentioned. </a:t>
            </a:r>
          </a:p>
          <a:p>
            <a:r>
              <a:rPr lang="en-US" dirty="0" smtClean="0"/>
              <a:t>No attempt at suggestive selling observed. No specials featured or mention of “Chef’s New Menu” </a:t>
            </a:r>
          </a:p>
          <a:p>
            <a:r>
              <a:rPr lang="en-US" dirty="0" smtClean="0"/>
              <a:t>Female companion ordered “Flatbread of the Day” – bartender could not tell us ingredients that contained and did not check with kitchen and report back to table</a:t>
            </a:r>
          </a:p>
        </p:txBody>
      </p:sp>
    </p:spTree>
    <p:extLst>
      <p:ext uri="{BB962C8B-B14F-4D97-AF65-F5344CB8AC3E}">
        <p14:creationId xmlns:p14="http://schemas.microsoft.com/office/powerpoint/2010/main" val="4024284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Menu Item Descriptions / Sample Wine Training</a:t>
            </a:r>
            <a:endParaRPr lang="en-US" sz="2400" dirty="0"/>
          </a:p>
        </p:txBody>
      </p:sp>
      <p:pic>
        <p:nvPicPr>
          <p:cNvPr id="4" name="Content Placeholder 3" descr="menu abstracts.png"/>
          <p:cNvPicPr>
            <a:picLocks noGrp="1" noChangeAspect="1"/>
          </p:cNvPicPr>
          <p:nvPr>
            <p:ph idx="1"/>
          </p:nvPr>
        </p:nvPicPr>
        <p:blipFill>
          <a:blip r:embed="rId2">
            <a:extLst>
              <a:ext uri="{28A0092B-C50C-407E-A947-70E740481C1C}">
                <a14:useLocalDpi xmlns:a14="http://schemas.microsoft.com/office/drawing/2010/main" val="0"/>
              </a:ext>
            </a:extLst>
          </a:blip>
          <a:srcRect l="-56669" r="-56669"/>
          <a:stretch>
            <a:fillRect/>
          </a:stretch>
        </p:blipFill>
        <p:spPr>
          <a:xfrm>
            <a:off x="-1592791" y="1600201"/>
            <a:ext cx="8042276" cy="4343400"/>
          </a:xfrm>
        </p:spPr>
      </p:pic>
      <p:pic>
        <p:nvPicPr>
          <p:cNvPr id="5" name="Picture 4" descr="Wine Training Roll Pla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5145" y="1600202"/>
            <a:ext cx="3682732" cy="4343400"/>
          </a:xfrm>
          <a:prstGeom prst="rect">
            <a:avLst/>
          </a:prstGeom>
        </p:spPr>
      </p:pic>
    </p:spTree>
    <p:extLst>
      <p:ext uri="{BB962C8B-B14F-4D97-AF65-F5344CB8AC3E}">
        <p14:creationId xmlns:p14="http://schemas.microsoft.com/office/powerpoint/2010/main" val="3232555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Quality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Chef hand-delivered food to only other table in restaurant and our table, so no real opportunity to observe staff in action. Chef noticed balsamic glaze garnish missing from Fried Greet Tomato Salad and fixed after bringing soup and flatbread to table</a:t>
            </a:r>
          </a:p>
          <a:p>
            <a:r>
              <a:rPr lang="en-US" dirty="0" smtClean="0"/>
              <a:t>Asked Chef ingredients of Flatbread of the Day to learn roasted </a:t>
            </a:r>
            <a:r>
              <a:rPr lang="en-US" dirty="0" err="1" smtClean="0"/>
              <a:t>roma</a:t>
            </a:r>
            <a:r>
              <a:rPr lang="en-US" dirty="0" smtClean="0"/>
              <a:t> tomato, chicken, sweet onion, and fig. Looked and smelled delicious. Would have ordered as my lunch had I known what was being served.</a:t>
            </a:r>
          </a:p>
          <a:p>
            <a:r>
              <a:rPr lang="en-US" dirty="0" smtClean="0"/>
              <a:t>Confident that Chef Larry will continue to execute delicious menu items and consistency will continue to improve if Management Systems are implemented and he’s given time to focus on staff training, labor control</a:t>
            </a:r>
            <a:endParaRPr lang="en-US" dirty="0"/>
          </a:p>
        </p:txBody>
      </p:sp>
    </p:spTree>
    <p:extLst>
      <p:ext uri="{BB962C8B-B14F-4D97-AF65-F5344CB8AC3E}">
        <p14:creationId xmlns:p14="http://schemas.microsoft.com/office/powerpoint/2010/main" val="2737826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Daily Pre-Meal Meeting</a:t>
            </a:r>
            <a:endParaRPr lang="en-US" dirty="0"/>
          </a:p>
        </p:txBody>
      </p:sp>
      <p:pic>
        <p:nvPicPr>
          <p:cNvPr id="4" name="Content Placeholder 3" descr="Sample F&amp;B Test.png"/>
          <p:cNvPicPr>
            <a:picLocks noGrp="1" noChangeAspect="1"/>
          </p:cNvPicPr>
          <p:nvPr>
            <p:ph idx="1"/>
          </p:nvPr>
        </p:nvPicPr>
        <p:blipFill>
          <a:blip r:embed="rId2">
            <a:extLst>
              <a:ext uri="{28A0092B-C50C-407E-A947-70E740481C1C}">
                <a14:useLocalDpi xmlns:a14="http://schemas.microsoft.com/office/drawing/2010/main" val="0"/>
              </a:ext>
            </a:extLst>
          </a:blip>
          <a:srcRect l="-67784" r="-67784"/>
          <a:stretch>
            <a:fillRect/>
          </a:stretch>
        </p:blipFill>
        <p:spPr>
          <a:xfrm>
            <a:off x="-1770592" y="1600201"/>
            <a:ext cx="8042276" cy="4343400"/>
          </a:xfrm>
        </p:spPr>
      </p:pic>
      <p:sp>
        <p:nvSpPr>
          <p:cNvPr id="6" name="TextBox 5"/>
          <p:cNvSpPr txBox="1"/>
          <p:nvPr/>
        </p:nvSpPr>
        <p:spPr>
          <a:xfrm>
            <a:off x="4673599" y="1600201"/>
            <a:ext cx="3917951" cy="4555093"/>
          </a:xfrm>
          <a:prstGeom prst="rect">
            <a:avLst/>
          </a:prstGeom>
          <a:noFill/>
        </p:spPr>
        <p:txBody>
          <a:bodyPr wrap="square" rtlCol="0">
            <a:spAutoFit/>
          </a:bodyPr>
          <a:lstStyle/>
          <a:p>
            <a:r>
              <a:rPr lang="en-US" sz="1700" dirty="0" smtClean="0"/>
              <a:t>Recommending Daily Pre-Meal Meeting with Chef and All FOH/BOH staff in attendance. Best opportunity to communicate all new information ask/answer staff questions.</a:t>
            </a:r>
          </a:p>
          <a:p>
            <a:endParaRPr lang="en-US" sz="1700" dirty="0"/>
          </a:p>
          <a:p>
            <a:r>
              <a:rPr lang="en-US" sz="1700" dirty="0" smtClean="0"/>
              <a:t>To be held prior to every shift.</a:t>
            </a:r>
          </a:p>
          <a:p>
            <a:r>
              <a:rPr lang="en-US" sz="1700" dirty="0" smtClean="0"/>
              <a:t>Believe this is the most important 15 minutes of the day!</a:t>
            </a:r>
          </a:p>
          <a:p>
            <a:endParaRPr lang="en-US" sz="1700" dirty="0"/>
          </a:p>
          <a:p>
            <a:r>
              <a:rPr lang="en-US" sz="1700" dirty="0" smtClean="0"/>
              <a:t>Staff should roll-play menu item featuring and daily special descriptions until detailed </a:t>
            </a:r>
            <a:r>
              <a:rPr lang="en-US" sz="1700" dirty="0" err="1" smtClean="0"/>
              <a:t>verbage</a:t>
            </a:r>
            <a:r>
              <a:rPr lang="en-US" sz="1700" dirty="0"/>
              <a:t> </a:t>
            </a:r>
            <a:r>
              <a:rPr lang="en-US" sz="1700" dirty="0" smtClean="0"/>
              <a:t>is part of every special presentation.</a:t>
            </a:r>
          </a:p>
          <a:p>
            <a:endParaRPr lang="en-US" dirty="0"/>
          </a:p>
        </p:txBody>
      </p:sp>
    </p:spTree>
    <p:extLst>
      <p:ext uri="{BB962C8B-B14F-4D97-AF65-F5344CB8AC3E}">
        <p14:creationId xmlns:p14="http://schemas.microsoft.com/office/powerpoint/2010/main" val="3366183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Banquets and Special Events</a:t>
            </a:r>
            <a:endParaRPr lang="en-US" sz="3200" dirty="0"/>
          </a:p>
        </p:txBody>
      </p:sp>
      <p:pic>
        <p:nvPicPr>
          <p:cNvPr id="4" name="Content Placeholder 3" descr="Banquet Menu Agreement.png"/>
          <p:cNvPicPr>
            <a:picLocks noGrp="1" noChangeAspect="1"/>
          </p:cNvPicPr>
          <p:nvPr>
            <p:ph idx="1"/>
          </p:nvPr>
        </p:nvPicPr>
        <p:blipFill>
          <a:blip r:embed="rId2">
            <a:extLst>
              <a:ext uri="{28A0092B-C50C-407E-A947-70E740481C1C}">
                <a14:useLocalDpi xmlns:a14="http://schemas.microsoft.com/office/drawing/2010/main" val="0"/>
              </a:ext>
            </a:extLst>
          </a:blip>
          <a:srcRect l="-77298" r="-77298"/>
          <a:stretch>
            <a:fillRect/>
          </a:stretch>
        </p:blipFill>
        <p:spPr>
          <a:xfrm>
            <a:off x="-1889125" y="1600201"/>
            <a:ext cx="8042276" cy="4343400"/>
          </a:xfrm>
        </p:spPr>
      </p:pic>
      <p:sp>
        <p:nvSpPr>
          <p:cNvPr id="5" name="TextBox 4"/>
          <p:cNvSpPr txBox="1"/>
          <p:nvPr/>
        </p:nvSpPr>
        <p:spPr>
          <a:xfrm>
            <a:off x="4453467" y="1600201"/>
            <a:ext cx="4138084" cy="4524316"/>
          </a:xfrm>
          <a:prstGeom prst="rect">
            <a:avLst/>
          </a:prstGeom>
          <a:noFill/>
        </p:spPr>
        <p:txBody>
          <a:bodyPr wrap="square" rtlCol="0">
            <a:spAutoFit/>
          </a:bodyPr>
          <a:lstStyle/>
          <a:p>
            <a:r>
              <a:rPr lang="en-US" sz="1600" dirty="0" smtClean="0"/>
              <a:t>Sample Banquet Menu Agreement to be used for all catering functions. </a:t>
            </a:r>
          </a:p>
          <a:p>
            <a:endParaRPr lang="en-US" sz="1600" dirty="0"/>
          </a:p>
          <a:p>
            <a:r>
              <a:rPr lang="en-US" sz="1600" dirty="0" smtClean="0"/>
              <a:t>Guest to pre-select menu package to be approved by chef and FOH management team.</a:t>
            </a:r>
          </a:p>
          <a:p>
            <a:endParaRPr lang="en-US" sz="1600" dirty="0"/>
          </a:p>
          <a:p>
            <a:r>
              <a:rPr lang="en-US" sz="1600" dirty="0" smtClean="0"/>
              <a:t>Weekly Action Item during Management Meetings to talk-thru upcoming functions / banquets.</a:t>
            </a:r>
          </a:p>
          <a:p>
            <a:endParaRPr lang="en-US" sz="1600" dirty="0"/>
          </a:p>
          <a:p>
            <a:r>
              <a:rPr lang="en-US" sz="1600" dirty="0" smtClean="0"/>
              <a:t>Sample items to be discussed include dining room set-up, special requests, staffing needs, etc.</a:t>
            </a:r>
          </a:p>
          <a:p>
            <a:endParaRPr lang="en-US" sz="1600" dirty="0"/>
          </a:p>
          <a:p>
            <a:r>
              <a:rPr lang="en-US" sz="1600" dirty="0" smtClean="0"/>
              <a:t>Recommend all parties pre-set night prior to event to set restaurant up for success.</a:t>
            </a:r>
            <a:endParaRPr lang="en-US" sz="1600" dirty="0"/>
          </a:p>
        </p:txBody>
      </p:sp>
    </p:spTree>
    <p:extLst>
      <p:ext uri="{BB962C8B-B14F-4D97-AF65-F5344CB8AC3E}">
        <p14:creationId xmlns:p14="http://schemas.microsoft.com/office/powerpoint/2010/main" val="2658491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 Proposal Form</a:t>
            </a:r>
            <a:endParaRPr lang="en-US" dirty="0"/>
          </a:p>
        </p:txBody>
      </p:sp>
      <p:pic>
        <p:nvPicPr>
          <p:cNvPr id="4" name="Content Placeholder 3" descr="Event Proposal Form.png"/>
          <p:cNvPicPr>
            <a:picLocks noGrp="1" noChangeAspect="1"/>
          </p:cNvPicPr>
          <p:nvPr>
            <p:ph idx="1"/>
          </p:nvPr>
        </p:nvPicPr>
        <p:blipFill>
          <a:blip r:embed="rId2">
            <a:extLst>
              <a:ext uri="{28A0092B-C50C-407E-A947-70E740481C1C}">
                <a14:useLocalDpi xmlns:a14="http://schemas.microsoft.com/office/drawing/2010/main" val="0"/>
              </a:ext>
            </a:extLst>
          </a:blip>
          <a:srcRect l="-53427" r="-53427"/>
          <a:stretch>
            <a:fillRect/>
          </a:stretch>
        </p:blipFill>
        <p:spPr>
          <a:xfrm>
            <a:off x="-1491191" y="1600201"/>
            <a:ext cx="8042276" cy="4343400"/>
          </a:xfrm>
        </p:spPr>
      </p:pic>
      <p:sp>
        <p:nvSpPr>
          <p:cNvPr id="5" name="TextBox 4"/>
          <p:cNvSpPr txBox="1"/>
          <p:nvPr/>
        </p:nvSpPr>
        <p:spPr>
          <a:xfrm>
            <a:off x="4876800" y="1600201"/>
            <a:ext cx="3714751" cy="4247317"/>
          </a:xfrm>
          <a:prstGeom prst="rect">
            <a:avLst/>
          </a:prstGeom>
          <a:noFill/>
        </p:spPr>
        <p:txBody>
          <a:bodyPr wrap="square" rtlCol="0">
            <a:spAutoFit/>
          </a:bodyPr>
          <a:lstStyle/>
          <a:p>
            <a:r>
              <a:rPr lang="en-US" dirty="0" smtClean="0"/>
              <a:t>It’s important to remember that Banquets, Weddings, Holiday Parties and other Special Events should generate increased revenue and guaranteed cash flow to offset ups and downs of regular business.</a:t>
            </a:r>
          </a:p>
          <a:p>
            <a:endParaRPr lang="en-US" dirty="0"/>
          </a:p>
          <a:p>
            <a:r>
              <a:rPr lang="en-US" dirty="0" smtClean="0"/>
              <a:t>As a result, each must be managed properly to ensure that the property is maximizing its return on investment, therefore proper budgeting and planning must occur. </a:t>
            </a:r>
          </a:p>
          <a:p>
            <a:endParaRPr lang="en-US" dirty="0"/>
          </a:p>
        </p:txBody>
      </p:sp>
    </p:spTree>
    <p:extLst>
      <p:ext uri="{BB962C8B-B14F-4D97-AF65-F5344CB8AC3E}">
        <p14:creationId xmlns:p14="http://schemas.microsoft.com/office/powerpoint/2010/main" val="1607700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Profit &amp; Loss</a:t>
            </a:r>
            <a:endParaRPr lang="en-US" dirty="0"/>
          </a:p>
        </p:txBody>
      </p:sp>
      <p:pic>
        <p:nvPicPr>
          <p:cNvPr id="4" name="Content Placeholder 3" descr="Sample Budget.png"/>
          <p:cNvPicPr>
            <a:picLocks noGrp="1" noChangeAspect="1"/>
          </p:cNvPicPr>
          <p:nvPr>
            <p:ph idx="1"/>
          </p:nvPr>
        </p:nvPicPr>
        <p:blipFill>
          <a:blip r:embed="rId2">
            <a:extLst>
              <a:ext uri="{28A0092B-C50C-407E-A947-70E740481C1C}">
                <a14:useLocalDpi xmlns:a14="http://schemas.microsoft.com/office/drawing/2010/main" val="0"/>
              </a:ext>
            </a:extLst>
          </a:blip>
          <a:srcRect l="-30383" r="-30383"/>
          <a:stretch>
            <a:fillRect/>
          </a:stretch>
        </p:blipFill>
        <p:spPr>
          <a:xfrm>
            <a:off x="-932392" y="1600201"/>
            <a:ext cx="7172325" cy="4343400"/>
          </a:xfrm>
        </p:spPr>
      </p:pic>
      <p:sp>
        <p:nvSpPr>
          <p:cNvPr id="5" name="TextBox 4"/>
          <p:cNvSpPr txBox="1"/>
          <p:nvPr/>
        </p:nvSpPr>
        <p:spPr>
          <a:xfrm>
            <a:off x="5096933" y="1600201"/>
            <a:ext cx="3494618" cy="4401205"/>
          </a:xfrm>
          <a:prstGeom prst="rect">
            <a:avLst/>
          </a:prstGeom>
          <a:noFill/>
        </p:spPr>
        <p:txBody>
          <a:bodyPr wrap="square" rtlCol="0">
            <a:spAutoFit/>
          </a:bodyPr>
          <a:lstStyle/>
          <a:p>
            <a:r>
              <a:rPr lang="en-US" sz="1750" dirty="0" smtClean="0"/>
              <a:t>A detailed line item budget with serviceable reports from a reliable POS System is integral in operating a profitable business and ensuring that theft and mismanagement of controllable expenses are being managed properly.</a:t>
            </a:r>
          </a:p>
          <a:p>
            <a:endParaRPr lang="en-US" sz="1750" dirty="0"/>
          </a:p>
          <a:p>
            <a:r>
              <a:rPr lang="en-US" sz="1750" dirty="0" smtClean="0"/>
              <a:t>I operate on the philosophy that Prior Planning Prevents Piss Poor Performance. As such, an agreed upon declining budget to manage controllable expenses will be important to achieve maximum success.</a:t>
            </a:r>
            <a:endParaRPr lang="en-US" sz="1750" dirty="0"/>
          </a:p>
        </p:txBody>
      </p:sp>
    </p:spTree>
    <p:extLst>
      <p:ext uri="{BB962C8B-B14F-4D97-AF65-F5344CB8AC3E}">
        <p14:creationId xmlns:p14="http://schemas.microsoft.com/office/powerpoint/2010/main" val="815982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Purchase Control Sheets</a:t>
            </a:r>
            <a:endParaRPr lang="en-US" dirty="0"/>
          </a:p>
        </p:txBody>
      </p:sp>
      <p:pic>
        <p:nvPicPr>
          <p:cNvPr id="6" name="Content Placeholder 5" descr="purchase control sheets.png"/>
          <p:cNvPicPr>
            <a:picLocks noGrp="1" noChangeAspect="1"/>
          </p:cNvPicPr>
          <p:nvPr>
            <p:ph idx="1"/>
          </p:nvPr>
        </p:nvPicPr>
        <p:blipFill>
          <a:blip r:embed="rId2">
            <a:extLst>
              <a:ext uri="{28A0092B-C50C-407E-A947-70E740481C1C}">
                <a14:useLocalDpi xmlns:a14="http://schemas.microsoft.com/office/drawing/2010/main" val="0"/>
              </a:ext>
            </a:extLst>
          </a:blip>
          <a:srcRect l="-68335" r="-68335"/>
          <a:stretch>
            <a:fillRect/>
          </a:stretch>
        </p:blipFill>
        <p:spPr>
          <a:xfrm>
            <a:off x="-2058458" y="1600201"/>
            <a:ext cx="8992658" cy="4343400"/>
          </a:xfrm>
        </p:spPr>
      </p:pic>
      <p:pic>
        <p:nvPicPr>
          <p:cNvPr id="8" name="Picture 7" descr="purchase ord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1600201"/>
            <a:ext cx="4011049" cy="4343400"/>
          </a:xfrm>
          <a:prstGeom prst="rect">
            <a:avLst/>
          </a:prstGeom>
        </p:spPr>
      </p:pic>
    </p:spTree>
    <p:extLst>
      <p:ext uri="{BB962C8B-B14F-4D97-AF65-F5344CB8AC3E}">
        <p14:creationId xmlns:p14="http://schemas.microsoft.com/office/powerpoint/2010/main" val="2018451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Daily Labor Control</a:t>
            </a:r>
            <a:endParaRPr lang="en-US" dirty="0"/>
          </a:p>
        </p:txBody>
      </p:sp>
      <p:pic>
        <p:nvPicPr>
          <p:cNvPr id="4" name="Content Placeholder 3" descr="Daily Labor Control.png"/>
          <p:cNvPicPr>
            <a:picLocks noGrp="1" noChangeAspect="1"/>
          </p:cNvPicPr>
          <p:nvPr>
            <p:ph idx="1"/>
          </p:nvPr>
        </p:nvPicPr>
        <p:blipFill>
          <a:blip r:embed="rId2">
            <a:extLst>
              <a:ext uri="{28A0092B-C50C-407E-A947-70E740481C1C}">
                <a14:useLocalDpi xmlns:a14="http://schemas.microsoft.com/office/drawing/2010/main" val="0"/>
              </a:ext>
            </a:extLst>
          </a:blip>
          <a:srcRect l="-65685" r="-65685"/>
          <a:stretch>
            <a:fillRect/>
          </a:stretch>
        </p:blipFill>
        <p:spPr>
          <a:xfrm>
            <a:off x="-1880658" y="1603376"/>
            <a:ext cx="8042276" cy="4343400"/>
          </a:xfrm>
        </p:spPr>
      </p:pic>
      <p:pic>
        <p:nvPicPr>
          <p:cNvPr id="5" name="Picture 4" descr="Sales &amp; Labor Forecas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2261" y="1600201"/>
            <a:ext cx="4881606" cy="4343400"/>
          </a:xfrm>
          <a:prstGeom prst="rect">
            <a:avLst/>
          </a:prstGeom>
        </p:spPr>
      </p:pic>
    </p:spTree>
    <p:extLst>
      <p:ext uri="{BB962C8B-B14F-4D97-AF65-F5344CB8AC3E}">
        <p14:creationId xmlns:p14="http://schemas.microsoft.com/office/powerpoint/2010/main" val="2595798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Menu Profitability Analysis</a:t>
            </a:r>
            <a:endParaRPr lang="en-US" dirty="0"/>
          </a:p>
        </p:txBody>
      </p:sp>
      <p:pic>
        <p:nvPicPr>
          <p:cNvPr id="4" name="Content Placeholder 3" descr="Menu Profitability Analysis.png"/>
          <p:cNvPicPr>
            <a:picLocks noGrp="1" noChangeAspect="1"/>
          </p:cNvPicPr>
          <p:nvPr>
            <p:ph idx="1"/>
          </p:nvPr>
        </p:nvPicPr>
        <p:blipFill>
          <a:blip r:embed="rId2">
            <a:extLst>
              <a:ext uri="{28A0092B-C50C-407E-A947-70E740481C1C}">
                <a14:useLocalDpi xmlns:a14="http://schemas.microsoft.com/office/drawing/2010/main" val="0"/>
              </a:ext>
            </a:extLst>
          </a:blip>
          <a:srcRect t="18087" b="18087"/>
          <a:stretch>
            <a:fillRect/>
          </a:stretch>
        </p:blipFill>
        <p:spPr/>
      </p:pic>
    </p:spTree>
    <p:extLst>
      <p:ext uri="{BB962C8B-B14F-4D97-AF65-F5344CB8AC3E}">
        <p14:creationId xmlns:p14="http://schemas.microsoft.com/office/powerpoint/2010/main" val="1884932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Liquor / Beer / Wine Profitability Analysis</a:t>
            </a:r>
            <a:endParaRPr lang="en-US" sz="3000" dirty="0"/>
          </a:p>
        </p:txBody>
      </p:sp>
      <p:pic>
        <p:nvPicPr>
          <p:cNvPr id="4" name="Content Placeholder 3" descr="liquor, beer, wine %.png"/>
          <p:cNvPicPr>
            <a:picLocks noGrp="1" noChangeAspect="1"/>
          </p:cNvPicPr>
          <p:nvPr>
            <p:ph idx="1"/>
          </p:nvPr>
        </p:nvPicPr>
        <p:blipFill>
          <a:blip r:embed="rId2">
            <a:extLst>
              <a:ext uri="{28A0092B-C50C-407E-A947-70E740481C1C}">
                <a14:useLocalDpi xmlns:a14="http://schemas.microsoft.com/office/drawing/2010/main" val="0"/>
              </a:ext>
            </a:extLst>
          </a:blip>
          <a:srcRect t="22146" b="22146"/>
          <a:stretch>
            <a:fillRect/>
          </a:stretch>
        </p:blipFill>
        <p:spPr/>
      </p:pic>
    </p:spTree>
    <p:extLst>
      <p:ext uri="{BB962C8B-B14F-4D97-AF65-F5344CB8AC3E}">
        <p14:creationId xmlns:p14="http://schemas.microsoft.com/office/powerpoint/2010/main" val="1729073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Daily Sales Tracking</a:t>
            </a:r>
            <a:endParaRPr lang="en-US" dirty="0"/>
          </a:p>
        </p:txBody>
      </p:sp>
      <p:pic>
        <p:nvPicPr>
          <p:cNvPr id="4" name="Content Placeholder 3" descr="Daily Sales Tracking.png"/>
          <p:cNvPicPr>
            <a:picLocks noGrp="1" noChangeAspect="1"/>
          </p:cNvPicPr>
          <p:nvPr>
            <p:ph idx="1"/>
          </p:nvPr>
        </p:nvPicPr>
        <p:blipFill>
          <a:blip r:embed="rId2">
            <a:extLst>
              <a:ext uri="{28A0092B-C50C-407E-A947-70E740481C1C}">
                <a14:useLocalDpi xmlns:a14="http://schemas.microsoft.com/office/drawing/2010/main" val="0"/>
              </a:ext>
            </a:extLst>
          </a:blip>
          <a:srcRect l="-17354" r="-17354"/>
          <a:stretch>
            <a:fillRect/>
          </a:stretch>
        </p:blipFill>
        <p:spPr/>
      </p:pic>
    </p:spTree>
    <p:extLst>
      <p:ext uri="{BB962C8B-B14F-4D97-AF65-F5344CB8AC3E}">
        <p14:creationId xmlns:p14="http://schemas.microsoft.com/office/powerpoint/2010/main" val="6181191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7773458" cy="3160557"/>
          </a:xfrm>
        </p:spPr>
        <p:txBody>
          <a:bodyPr/>
          <a:lstStyle/>
          <a:p>
            <a:r>
              <a:rPr lang="en-US" sz="1600" dirty="0" smtClean="0"/>
              <a:t>Thank you again for your time and consideration. I will look forward to speaking with you again soon. Until then, all my best! </a:t>
            </a:r>
            <a:br>
              <a:rPr lang="en-US" sz="1600" dirty="0" smtClean="0"/>
            </a:br>
            <a:r>
              <a:rPr lang="en-US" sz="1600" dirty="0"/>
              <a:t/>
            </a:r>
            <a:br>
              <a:rPr lang="en-US" sz="1600" dirty="0"/>
            </a:br>
            <a:r>
              <a:rPr lang="en-US" sz="1600" dirty="0" smtClean="0"/>
              <a:t>Chris Katon</a:t>
            </a:r>
            <a:endParaRPr lang="en-US" sz="1600" dirty="0"/>
          </a:p>
        </p:txBody>
      </p:sp>
      <p:sp>
        <p:nvSpPr>
          <p:cNvPr id="3" name="Content Placeholder 2"/>
          <p:cNvSpPr>
            <a:spLocks noGrp="1"/>
          </p:cNvSpPr>
          <p:nvPr>
            <p:ph idx="1"/>
          </p:nvPr>
        </p:nvSpPr>
        <p:spPr>
          <a:xfrm>
            <a:off x="549275" y="482600"/>
            <a:ext cx="8042276" cy="5461001"/>
          </a:xfrm>
        </p:spPr>
        <p:txBody>
          <a:bodyPr>
            <a:normAutofit/>
          </a:bodyPr>
          <a:lstStyle/>
          <a:p>
            <a:pPr marL="0" indent="0">
              <a:buNone/>
            </a:pPr>
            <a:endParaRPr lang="en-US" dirty="0" smtClean="0"/>
          </a:p>
          <a:p>
            <a:pPr marL="0" indent="0">
              <a:buNone/>
            </a:pP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3052773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231</TotalTime>
  <Words>1205</Words>
  <Application>Microsoft Macintosh PowerPoint</Application>
  <PresentationFormat>On-screen Show (4:3)</PresentationFormat>
  <Paragraphs>85</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Breeze</vt:lpstr>
      <vt:lpstr>PowerPoint Presentation</vt:lpstr>
      <vt:lpstr>Inventory Control</vt:lpstr>
      <vt:lpstr>Suggest Kitchen Order Guide</vt:lpstr>
      <vt:lpstr>Suggest Daily Prep Sheet</vt:lpstr>
      <vt:lpstr>Guest Service  </vt:lpstr>
      <vt:lpstr>Employee Job Description / Employee Handbook</vt:lpstr>
      <vt:lpstr>Employee Ranking with Training Action Plan</vt:lpstr>
      <vt:lpstr>Staff Training  </vt:lpstr>
      <vt:lpstr>Performance Review</vt:lpstr>
      <vt:lpstr>Salesmanship </vt:lpstr>
      <vt:lpstr>Menu Item Descriptions / Sample Wine Training</vt:lpstr>
      <vt:lpstr>Food Quality </vt:lpstr>
      <vt:lpstr>Daily Pre-Meal Meeting</vt:lpstr>
      <vt:lpstr>Banquets and Special Events</vt:lpstr>
      <vt:lpstr>Event Proposal Form</vt:lpstr>
      <vt:lpstr>Profit &amp; Loss</vt:lpstr>
      <vt:lpstr>Purchase Control Sheets</vt:lpstr>
      <vt:lpstr>Daily Labor Control</vt:lpstr>
      <vt:lpstr>Menu Profitability Analysis</vt:lpstr>
      <vt:lpstr>Liquor / Beer / Wine Profitability Analysis</vt:lpstr>
      <vt:lpstr>Daily Sales Tracking</vt:lpstr>
      <vt:lpstr>Thank you again for your time and consideration. I will look forward to speaking with you again soon. Until then, all my best!   Chris Katon</vt:lpstr>
    </vt:vector>
  </TitlesOfParts>
  <Company>BFG Communications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Melrose Beach House</dc:title>
  <dc:creator>Chris Katon</dc:creator>
  <cp:lastModifiedBy>Chris Katon</cp:lastModifiedBy>
  <cp:revision>18</cp:revision>
  <dcterms:created xsi:type="dcterms:W3CDTF">2014-05-28T22:16:16Z</dcterms:created>
  <dcterms:modified xsi:type="dcterms:W3CDTF">2015-02-05T14:39:28Z</dcterms:modified>
</cp:coreProperties>
</file>